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6" r:id="rId2"/>
    <p:sldId id="279" r:id="rId3"/>
    <p:sldId id="284" r:id="rId4"/>
    <p:sldId id="319" r:id="rId5"/>
    <p:sldId id="320" r:id="rId6"/>
    <p:sldId id="321" r:id="rId7"/>
    <p:sldId id="322" r:id="rId8"/>
    <p:sldId id="323" r:id="rId9"/>
    <p:sldId id="324" r:id="rId10"/>
    <p:sldId id="330" r:id="rId11"/>
    <p:sldId id="326" r:id="rId12"/>
    <p:sldId id="327" r:id="rId13"/>
    <p:sldId id="328" r:id="rId14"/>
    <p:sldId id="329" r:id="rId15"/>
    <p:sldId id="318" r:id="rId16"/>
    <p:sldId id="331"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57913"/>
    <a:srgbClr val="F57B17"/>
    <a:srgbClr val="E86E0A"/>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blogs.sap.com/2016/02/02/sap-s4hana-custom-code-migration-worklis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SoperaStreriaTraining/blob/master/ABAP%20on%20HANA/Day%204/S4%20HANA%20Correct%20Code.txt" TargetMode="External"/><Relationship Id="rId4" Type="http://schemas.openxmlformats.org/officeDocument/2006/relationships/hyperlink" Target="https://github.com/soyuztechnologies/SoperaStreriaTraining/blob/master/ABAP%20on%20HANA/Day%204/Business%20Suites%20Incorrect%20Code.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tiff"/><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4.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4</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1028" name="Picture 4" descr="Animation of a Confused Emoticon Stock Footage Video (100% Royalty-free)  1015663375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2" y="27384"/>
            <a:ext cx="12172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0"/>
          <p:cNvSpPr>
            <a:spLocks noGrp="1"/>
          </p:cNvSpPr>
          <p:nvPr>
            <p:ph type="title"/>
          </p:nvPr>
        </p:nvSpPr>
        <p:spPr>
          <a:xfrm>
            <a:off x="609441" y="274639"/>
            <a:ext cx="10969943" cy="711081"/>
          </a:xfrm>
        </p:spPr>
        <p:txBody>
          <a:bodyPr>
            <a:noAutofit/>
          </a:bodyPr>
          <a:lstStyle/>
          <a:p>
            <a:r>
              <a:rPr lang="en-US" dirty="0">
                <a:solidFill>
                  <a:schemeClr val="bg1"/>
                </a:solidFill>
                <a:latin typeface="Cooper Black" panose="0208090404030B020404" pitchFamily="18" charset="0"/>
              </a:rPr>
              <a:t>What About My Custom Code</a:t>
            </a: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23544290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Adaptation System</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Adapting Custom Code in system</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1002974"/>
            <a:ext cx="11292826" cy="5522370"/>
          </a:xfrm>
          <a:prstGeom prst="rect">
            <a:avLst/>
          </a:prstGeom>
          <a:noFill/>
          <a:ln>
            <a:noFill/>
          </a:ln>
        </p:spPr>
      </p:pic>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Conversion Process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Image result for abap custom code adaptation"/>
          <p:cNvPicPr/>
          <p:nvPr/>
        </p:nvPicPr>
        <p:blipFill>
          <a:blip r:embed="rId3">
            <a:extLst>
              <a:ext uri="{28A0092B-C50C-407E-A947-70E740481C1C}">
                <a14:useLocalDpi xmlns:a14="http://schemas.microsoft.com/office/drawing/2010/main" val="0"/>
              </a:ext>
            </a:extLst>
          </a:blip>
          <a:srcRect/>
          <a:stretch>
            <a:fillRect/>
          </a:stretch>
        </p:blipFill>
        <p:spPr bwMode="auto">
          <a:xfrm>
            <a:off x="513673" y="1041457"/>
            <a:ext cx="10189251" cy="5051839"/>
          </a:xfrm>
          <a:prstGeom prst="rect">
            <a:avLst/>
          </a:prstGeom>
          <a:noFill/>
          <a:ln>
            <a:noFill/>
          </a:ln>
        </p:spPr>
      </p:pic>
      <p:sp>
        <p:nvSpPr>
          <p:cNvPr id="7" name="Rectangle 6"/>
          <p:cNvSpPr/>
          <p:nvPr/>
        </p:nvSpPr>
        <p:spPr>
          <a:xfrm>
            <a:off x="477788" y="6093296"/>
            <a:ext cx="10363201" cy="461665"/>
          </a:xfrm>
          <a:prstGeom prst="rect">
            <a:avLst/>
          </a:prstGeom>
        </p:spPr>
        <p:txBody>
          <a:bodyPr wrap="square">
            <a:spAutoFit/>
          </a:bodyPr>
          <a:lstStyle/>
          <a:p>
            <a:pPr lvl="0" defTabSz="1218621">
              <a:defRPr/>
            </a:pPr>
            <a:r>
              <a:rPr lang="en-IN" sz="2400" dirty="0">
                <a:solidFill>
                  <a:prstClr val="black"/>
                </a:solidFill>
                <a:hlinkClick r:id="rId4"/>
              </a:rPr>
              <a:t>https://blogs.sap.com/2016/02/02/sap-s4hana-custom-code-migration-worklist</a:t>
            </a:r>
            <a:r>
              <a:rPr lang="en-IN" sz="2400" dirty="0" smtClean="0">
                <a:solidFill>
                  <a:prstClr val="black"/>
                </a:solidFill>
                <a:hlinkClick r:id="rId4"/>
              </a:rPr>
              <a:t>/</a:t>
            </a:r>
            <a:endParaRPr lang="en-IN" sz="2400" dirty="0">
              <a:solidFill>
                <a:prstClr val="black"/>
              </a:solidFill>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568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S/4 HANA CODE Conversion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0" y="954292"/>
            <a:ext cx="10810993" cy="923330"/>
          </a:xfrm>
          <a:prstGeom prst="rect">
            <a:avLst/>
          </a:prstGeom>
        </p:spPr>
        <p:txBody>
          <a:bodyPr wrap="square">
            <a:spAutoFit/>
          </a:bodyPr>
          <a:lstStyle/>
          <a:p>
            <a:r>
              <a:rPr lang="en-US" sz="1800" b="1" dirty="0">
                <a:solidFill>
                  <a:schemeClr val="bg1"/>
                </a:solidFill>
              </a:rPr>
              <a:t>SAP</a:t>
            </a:r>
            <a:r>
              <a:rPr lang="en-US" sz="1800" dirty="0">
                <a:solidFill>
                  <a:schemeClr val="bg1"/>
                </a:solidFill>
              </a:rPr>
              <a:t> S/4HANA Readiness Check: is a tool designed to assist Customers with planning and preparation activities necessary to </a:t>
            </a:r>
            <a:r>
              <a:rPr lang="en-US" sz="1800" b="1" dirty="0">
                <a:solidFill>
                  <a:schemeClr val="bg1"/>
                </a:solidFill>
              </a:rPr>
              <a:t>convert</a:t>
            </a:r>
            <a:r>
              <a:rPr lang="en-US" sz="1800" dirty="0">
                <a:solidFill>
                  <a:schemeClr val="bg1"/>
                </a:solidFill>
              </a:rPr>
              <a:t> an </a:t>
            </a:r>
            <a:r>
              <a:rPr lang="en-US" sz="1800" b="1" dirty="0">
                <a:solidFill>
                  <a:schemeClr val="bg1"/>
                </a:solidFill>
              </a:rPr>
              <a:t>SAP</a:t>
            </a:r>
            <a:r>
              <a:rPr lang="en-US" sz="1800" dirty="0">
                <a:solidFill>
                  <a:schemeClr val="bg1"/>
                </a:solidFill>
              </a:rPr>
              <a:t> ECC system to </a:t>
            </a:r>
            <a:r>
              <a:rPr lang="en-US" sz="1800" b="1" dirty="0">
                <a:solidFill>
                  <a:schemeClr val="bg1"/>
                </a:solidFill>
              </a:rPr>
              <a:t>SAP</a:t>
            </a:r>
            <a:r>
              <a:rPr lang="en-US" sz="1800" dirty="0">
                <a:solidFill>
                  <a:schemeClr val="bg1"/>
                </a:solidFill>
              </a:rPr>
              <a:t> S/4HANA. Customers can execute to verify different aspects of an existing </a:t>
            </a:r>
            <a:r>
              <a:rPr lang="en-US" sz="1800" b="1" dirty="0">
                <a:solidFill>
                  <a:schemeClr val="bg1"/>
                </a:solidFill>
              </a:rPr>
              <a:t>SAP</a:t>
            </a:r>
            <a:r>
              <a:rPr lang="en-US" sz="1800" dirty="0">
                <a:solidFill>
                  <a:schemeClr val="bg1"/>
                </a:solidFill>
              </a:rPr>
              <a:t> ERP system.</a:t>
            </a:r>
          </a:p>
        </p:txBody>
      </p:sp>
      <p:pic>
        <p:nvPicPr>
          <p:cNvPr id="7" name="Picture 2" descr="Conversion optimization Free Icon"/>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86288CD8-F1B4-4512-A3FD-EFE5D870079B}"/>
              </a:ext>
            </a:extLst>
          </p:cNvPr>
          <p:cNvSpPr txBox="1"/>
          <p:nvPr/>
        </p:nvSpPr>
        <p:spPr>
          <a:xfrm>
            <a:off x="750896" y="2554224"/>
            <a:ext cx="5919580" cy="2677656"/>
          </a:xfrm>
          <a:prstGeom prst="rect">
            <a:avLst/>
          </a:prstGeom>
          <a:noFill/>
        </p:spPr>
        <p:txBody>
          <a:bodyPr wrap="square" rtlCol="0">
            <a:spAutoFit/>
          </a:bodyPr>
          <a:lstStyle/>
          <a:p>
            <a:r>
              <a:rPr lang="en-US" sz="2400" b="1" dirty="0">
                <a:solidFill>
                  <a:schemeClr val="bg1"/>
                </a:solidFill>
              </a:rPr>
              <a:t>Exercise </a:t>
            </a:r>
            <a:r>
              <a:rPr lang="en-US" b="1" dirty="0">
                <a:solidFill>
                  <a:schemeClr val="bg1"/>
                </a:solidFill>
              </a:rPr>
              <a:t>2</a:t>
            </a:r>
            <a:endParaRPr lang="en-US" sz="2400" b="1" dirty="0">
              <a:solidFill>
                <a:schemeClr val="bg1"/>
              </a:solidFill>
            </a:endParaRPr>
          </a:p>
          <a:p>
            <a:r>
              <a:rPr lang="en-US" sz="2400" b="1" dirty="0">
                <a:solidFill>
                  <a:schemeClr val="bg1"/>
                </a:solidFill>
              </a:rPr>
              <a:t>Custom Code </a:t>
            </a:r>
            <a:r>
              <a:rPr lang="en-US" sz="2400" b="1" dirty="0" smtClean="0">
                <a:solidFill>
                  <a:schemeClr val="bg1"/>
                </a:solidFill>
              </a:rPr>
              <a:t>Conversion</a:t>
            </a:r>
          </a:p>
          <a:p>
            <a:endParaRPr lang="en-US" sz="2400"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4"/>
              </a:rPr>
              <a:t>Business Suite Incorrect Code</a:t>
            </a:r>
            <a:endParaRPr lang="en-US"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5"/>
              </a:rPr>
              <a:t>S/4 HANA Correct Code</a:t>
            </a:r>
            <a:endParaRPr lang="en-US" sz="2400" b="1" dirty="0" smtClean="0">
              <a:solidFill>
                <a:schemeClr val="bg1"/>
              </a:solidFill>
            </a:endParaRPr>
          </a:p>
          <a:p>
            <a:endParaRPr lang="en-US" sz="2400" b="1" dirty="0">
              <a:solidFill>
                <a:schemeClr val="bg1"/>
              </a:solidFill>
            </a:endParaRPr>
          </a:p>
          <a:p>
            <a:endParaRPr lang="en-US" dirty="0"/>
          </a:p>
        </p:txBody>
      </p:sp>
    </p:spTree>
    <p:extLst>
      <p:ext uri="{BB962C8B-B14F-4D97-AF65-F5344CB8AC3E}">
        <p14:creationId xmlns:p14="http://schemas.microsoft.com/office/powerpoint/2010/main" val="335422379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158308973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15568"/>
            <a:ext cx="7964159"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Showing Migration to SAP HANA as well as S/4 HANA</a:t>
            </a:r>
          </a:p>
          <a:p>
            <a:pPr marL="742950" lvl="1" indent="-285750">
              <a:buFont typeface="Arial" panose="020B0604020202020204" pitchFamily="34" charset="0"/>
              <a:buChar char="•"/>
            </a:pPr>
            <a:r>
              <a:rPr lang="en-US" sz="2000" dirty="0">
                <a:solidFill>
                  <a:schemeClr val="bg1"/>
                </a:solidFill>
              </a:rPr>
              <a:t>Describing Any Database Migration  to HANA Database</a:t>
            </a:r>
          </a:p>
          <a:p>
            <a:pPr marL="742950" lvl="1" indent="-285750">
              <a:buFont typeface="Arial" panose="020B0604020202020204" pitchFamily="34" charset="0"/>
              <a:buChar char="•"/>
            </a:pPr>
            <a:r>
              <a:rPr lang="en-US" sz="2000" dirty="0">
                <a:solidFill>
                  <a:schemeClr val="bg1"/>
                </a:solidFill>
              </a:rPr>
              <a:t>SCI ( SAP Code Inspector )</a:t>
            </a:r>
          </a:p>
          <a:p>
            <a:pPr marL="742950" lvl="1" indent="-285750">
              <a:buFont typeface="Arial" panose="020B0604020202020204" pitchFamily="34" charset="0"/>
              <a:buChar char="•"/>
            </a:pPr>
            <a:r>
              <a:rPr lang="en-US" sz="2000" dirty="0">
                <a:solidFill>
                  <a:schemeClr val="bg1"/>
                </a:solidFill>
              </a:rPr>
              <a:t>ATC ( ABAP Test Cockpit ) </a:t>
            </a:r>
          </a:p>
          <a:p>
            <a:pPr marL="742950" lvl="1" indent="-285750">
              <a:buFont typeface="Arial" panose="020B0604020202020204" pitchFamily="34" charset="0"/>
              <a:buChar char="•"/>
            </a:pPr>
            <a:r>
              <a:rPr lang="en-US" sz="2000" dirty="0">
                <a:solidFill>
                  <a:schemeClr val="bg1"/>
                </a:solidFill>
              </a:rPr>
              <a:t>S/4HANA Code Conversion</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Migration to HANA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Arrow: Right 18">
            <a:extLst>
              <a:ext uri="{FF2B5EF4-FFF2-40B4-BE49-F238E27FC236}">
                <a16:creationId xmlns="" xmlns:a16="http://schemas.microsoft.com/office/drawing/2014/main"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Rectangle 6">
            <a:extLst>
              <a:ext uri="{FF2B5EF4-FFF2-40B4-BE49-F238E27FC236}">
                <a16:creationId xmlns="" xmlns:a16="http://schemas.microsoft.com/office/drawing/2014/main"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p:txBody>
      </p:sp>
      <p:sp>
        <p:nvSpPr>
          <p:cNvPr id="8" name="Rectangle 7">
            <a:extLst>
              <a:ext uri="{FF2B5EF4-FFF2-40B4-BE49-F238E27FC236}">
                <a16:creationId xmlns="" xmlns:a16="http://schemas.microsoft.com/office/drawing/2014/main"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Non HANA</a:t>
            </a:r>
          </a:p>
          <a:p>
            <a:pPr algn="ctr"/>
            <a:r>
              <a:rPr lang="en-US" sz="1800" dirty="0">
                <a:solidFill>
                  <a:schemeClr val="bg1"/>
                </a:solidFill>
              </a:rPr>
              <a:t>Any DB</a:t>
            </a:r>
          </a:p>
        </p:txBody>
      </p:sp>
      <p:cxnSp>
        <p:nvCxnSpPr>
          <p:cNvPr id="9" name="Straight Arrow Connector 8">
            <a:extLst>
              <a:ext uri="{FF2B5EF4-FFF2-40B4-BE49-F238E27FC236}">
                <a16:creationId xmlns="" xmlns:a16="http://schemas.microsoft.com/office/drawing/2014/main" id="{9C3A88D1-D311-4AFE-AC20-9CD6065530FF}"/>
              </a:ext>
            </a:extLst>
          </p:cNvPr>
          <p:cNvCxnSpPr>
            <a:stCxn id="7" idx="2"/>
            <a:endCxn id="8"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Arrow: Right 7">
            <a:extLst>
              <a:ext uri="{FF2B5EF4-FFF2-40B4-BE49-F238E27FC236}">
                <a16:creationId xmlns="" xmlns:a16="http://schemas.microsoft.com/office/drawing/2014/main"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a:extLst>
              <a:ext uri="{FF2B5EF4-FFF2-40B4-BE49-F238E27FC236}">
                <a16:creationId xmlns="" xmlns:a16="http://schemas.microsoft.com/office/drawing/2014/main"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3" name="Rectangle 12">
            <a:extLst>
              <a:ext uri="{FF2B5EF4-FFF2-40B4-BE49-F238E27FC236}">
                <a16:creationId xmlns="" xmlns:a16="http://schemas.microsoft.com/office/drawing/2014/main"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a:p>
            <a:pPr algn="ctr"/>
            <a:r>
              <a:rPr lang="en-US" sz="1800" dirty="0">
                <a:solidFill>
                  <a:schemeClr val="bg1"/>
                </a:solidFill>
              </a:rPr>
              <a:t>Business Suite</a:t>
            </a:r>
          </a:p>
        </p:txBody>
      </p:sp>
      <p:cxnSp>
        <p:nvCxnSpPr>
          <p:cNvPr id="14" name="Straight Arrow Connector 13">
            <a:extLst>
              <a:ext uri="{FF2B5EF4-FFF2-40B4-BE49-F238E27FC236}">
                <a16:creationId xmlns="" xmlns:a16="http://schemas.microsoft.com/office/drawing/2014/main" id="{77AC9628-70A1-4A5A-9097-8B0B41631D05}"/>
              </a:ext>
            </a:extLst>
          </p:cNvPr>
          <p:cNvCxnSpPr>
            <a:stCxn id="13" idx="2"/>
            <a:endCxn id="12"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 xmlns:a16="http://schemas.microsoft.com/office/drawing/2014/main"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Rectangle 15">
            <a:extLst>
              <a:ext uri="{FF2B5EF4-FFF2-40B4-BE49-F238E27FC236}">
                <a16:creationId xmlns="" xmlns:a16="http://schemas.microsoft.com/office/drawing/2014/main"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7" name="Rectangle 16">
            <a:extLst>
              <a:ext uri="{FF2B5EF4-FFF2-40B4-BE49-F238E27FC236}">
                <a16:creationId xmlns="" xmlns:a16="http://schemas.microsoft.com/office/drawing/2014/main"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 S/4HANA</a:t>
            </a:r>
          </a:p>
        </p:txBody>
      </p:sp>
      <p:cxnSp>
        <p:nvCxnSpPr>
          <p:cNvPr id="18" name="Straight Arrow Connector 17">
            <a:extLst>
              <a:ext uri="{FF2B5EF4-FFF2-40B4-BE49-F238E27FC236}">
                <a16:creationId xmlns="" xmlns:a16="http://schemas.microsoft.com/office/drawing/2014/main" id="{DFC6DE12-47C0-4A66-900B-76949881249F}"/>
              </a:ext>
            </a:extLst>
          </p:cNvPr>
          <p:cNvCxnSpPr>
            <a:stCxn id="17" idx="2"/>
            <a:endCxn id="16"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A</a:t>
            </a:r>
          </a:p>
        </p:txBody>
      </p:sp>
      <p:sp>
        <p:nvSpPr>
          <p:cNvPr id="20" name="Oval 19">
            <a:extLst>
              <a:ext uri="{FF2B5EF4-FFF2-40B4-BE49-F238E27FC236}">
                <a16:creationId xmlns="" xmlns:a16="http://schemas.microsoft.com/office/drawing/2014/main"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B</a:t>
            </a:r>
          </a:p>
        </p:txBody>
      </p:sp>
      <p:sp>
        <p:nvSpPr>
          <p:cNvPr id="21" name="Oval 20">
            <a:extLst>
              <a:ext uri="{FF2B5EF4-FFF2-40B4-BE49-F238E27FC236}">
                <a16:creationId xmlns="" xmlns:a16="http://schemas.microsoft.com/office/drawing/2014/main"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C</a:t>
            </a:r>
          </a:p>
        </p:txBody>
      </p:sp>
      <p:sp>
        <p:nvSpPr>
          <p:cNvPr id="22" name="Arrow: Right 13">
            <a:extLst>
              <a:ext uri="{FF2B5EF4-FFF2-40B4-BE49-F238E27FC236}">
                <a16:creationId xmlns="" xmlns:a16="http://schemas.microsoft.com/office/drawing/2014/main"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3" name="Arrow: Right 22">
            <a:extLst>
              <a:ext uri="{FF2B5EF4-FFF2-40B4-BE49-F238E27FC236}">
                <a16:creationId xmlns="" xmlns:a16="http://schemas.microsoft.com/office/drawing/2014/main"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TextBox 23">
            <a:extLst>
              <a:ext uri="{FF2B5EF4-FFF2-40B4-BE49-F238E27FC236}">
                <a16:creationId xmlns="" xmlns:a16="http://schemas.microsoft.com/office/drawing/2014/main"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sz="1800" dirty="0">
                <a:solidFill>
                  <a:schemeClr val="bg1"/>
                </a:solidFill>
              </a:rPr>
              <a:t>Our company is migrating just the database</a:t>
            </a:r>
          </a:p>
          <a:p>
            <a:r>
              <a:rPr lang="en-US" sz="1800" dirty="0">
                <a:solidFill>
                  <a:schemeClr val="bg1"/>
                </a:solidFill>
              </a:rPr>
              <a:t>1. Basis – just like any other DB Migration, Data provisioning of all DB tables which are client independent. SUM</a:t>
            </a:r>
          </a:p>
          <a:p>
            <a:r>
              <a:rPr lang="en-US" sz="1800" dirty="0">
                <a:solidFill>
                  <a:schemeClr val="bg1"/>
                </a:solidFill>
              </a:rPr>
              <a:t>As an ABAP Developer, whether the custom code written by developers will work or not?</a:t>
            </a: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Any Database to HANA Database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p:cNvGrpSpPr/>
          <p:nvPr/>
        </p:nvGrpSpPr>
        <p:grpSpPr>
          <a:xfrm>
            <a:off x="1246825" y="693485"/>
            <a:ext cx="9168067" cy="5831859"/>
            <a:chOff x="1522916" y="720931"/>
            <a:chExt cx="8901036" cy="5607557"/>
          </a:xfrm>
        </p:grpSpPr>
        <p:sp>
          <p:nvSpPr>
            <p:cNvPr id="7" name="Oval 6"/>
            <p:cNvSpPr/>
            <p:nvPr/>
          </p:nvSpPr>
          <p:spPr>
            <a:xfrm>
              <a:off x="5734626" y="5328511"/>
              <a:ext cx="4689326" cy="295598"/>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Pentagon 7"/>
            <p:cNvSpPr/>
            <p:nvPr/>
          </p:nvSpPr>
          <p:spPr>
            <a:xfrm flipH="1">
              <a:off x="1522938" y="2448742"/>
              <a:ext cx="7266539" cy="919873"/>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9" name="Pentagon 8"/>
            <p:cNvSpPr/>
            <p:nvPr/>
          </p:nvSpPr>
          <p:spPr>
            <a:xfrm flipH="1">
              <a:off x="1522938" y="1535665"/>
              <a:ext cx="7266539" cy="919873"/>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0" name="Pentagon 9"/>
            <p:cNvSpPr/>
            <p:nvPr/>
          </p:nvSpPr>
          <p:spPr>
            <a:xfrm flipH="1">
              <a:off x="1522938" y="3361820"/>
              <a:ext cx="7266539" cy="919873"/>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2" name="Pentagon 11"/>
            <p:cNvSpPr/>
            <p:nvPr/>
          </p:nvSpPr>
          <p:spPr>
            <a:xfrm flipH="1">
              <a:off x="1522938" y="4274897"/>
              <a:ext cx="7266539" cy="919873"/>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3" name="Pentagon 29"/>
            <p:cNvSpPr/>
            <p:nvPr/>
          </p:nvSpPr>
          <p:spPr>
            <a:xfrm flipH="1">
              <a:off x="1522916" y="5187974"/>
              <a:ext cx="7148303" cy="919873"/>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4" name="TextBox 25"/>
            <p:cNvSpPr txBox="1"/>
            <p:nvPr/>
          </p:nvSpPr>
          <p:spPr>
            <a:xfrm>
              <a:off x="6130167" y="1677457"/>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01</a:t>
              </a:r>
            </a:p>
          </p:txBody>
        </p:sp>
        <p:sp>
          <p:nvSpPr>
            <p:cNvPr id="15" name="TextBox 26"/>
            <p:cNvSpPr txBox="1"/>
            <p:nvPr/>
          </p:nvSpPr>
          <p:spPr>
            <a:xfrm>
              <a:off x="6090412" y="2574792"/>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02</a:t>
              </a:r>
            </a:p>
          </p:txBody>
        </p:sp>
        <p:sp>
          <p:nvSpPr>
            <p:cNvPr id="16" name="TextBox 27"/>
            <p:cNvSpPr txBox="1"/>
            <p:nvPr/>
          </p:nvSpPr>
          <p:spPr>
            <a:xfrm>
              <a:off x="6075058" y="3518937"/>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03</a:t>
              </a:r>
            </a:p>
          </p:txBody>
        </p:sp>
        <p:sp>
          <p:nvSpPr>
            <p:cNvPr id="17" name="TextBox 28"/>
            <p:cNvSpPr txBox="1"/>
            <p:nvPr/>
          </p:nvSpPr>
          <p:spPr>
            <a:xfrm>
              <a:off x="6050655" y="4420254"/>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04</a:t>
              </a:r>
            </a:p>
          </p:txBody>
        </p:sp>
        <p:sp>
          <p:nvSpPr>
            <p:cNvPr id="18" name="TextBox 29"/>
            <p:cNvSpPr txBox="1"/>
            <p:nvPr/>
          </p:nvSpPr>
          <p:spPr>
            <a:xfrm>
              <a:off x="6024151" y="5334520"/>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05</a:t>
              </a:r>
            </a:p>
          </p:txBody>
        </p:sp>
        <p:sp>
          <p:nvSpPr>
            <p:cNvPr id="45" name="Freeform 44"/>
            <p:cNvSpPr>
              <a:spLocks/>
            </p:cNvSpPr>
            <p:nvPr/>
          </p:nvSpPr>
          <p:spPr bwMode="auto">
            <a:xfrm>
              <a:off x="2067424" y="5433714"/>
              <a:ext cx="479828" cy="381660"/>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0" name="Group 19"/>
            <p:cNvGrpSpPr/>
            <p:nvPr/>
          </p:nvGrpSpPr>
          <p:grpSpPr>
            <a:xfrm>
              <a:off x="2345473" y="3669766"/>
              <a:ext cx="179002" cy="167865"/>
              <a:chOff x="4942283" y="2380951"/>
              <a:chExt cx="791943" cy="791943"/>
            </a:xfrm>
            <a:solidFill>
              <a:schemeClr val="accent3"/>
            </a:solidFill>
          </p:grpSpPr>
          <p:sp>
            <p:nvSpPr>
              <p:cNvPr id="41" name="Rounded Rectangle 40"/>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42" name="Rounded Rectangle 41"/>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grpSp>
          <p:nvGrpSpPr>
            <p:cNvPr id="21" name="Group 20"/>
            <p:cNvGrpSpPr/>
            <p:nvPr/>
          </p:nvGrpSpPr>
          <p:grpSpPr>
            <a:xfrm>
              <a:off x="2743998" y="1592761"/>
              <a:ext cx="3500165" cy="743528"/>
              <a:chOff x="2102046" y="1742858"/>
              <a:chExt cx="2544952" cy="701387"/>
            </a:xfrm>
          </p:grpSpPr>
          <p:sp>
            <p:nvSpPr>
              <p:cNvPr id="39" name="Rectangle 38"/>
              <p:cNvSpPr/>
              <p:nvPr/>
            </p:nvSpPr>
            <p:spPr>
              <a:xfrm>
                <a:off x="2102046" y="1813037"/>
                <a:ext cx="2544952" cy="631208"/>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Native SQL statements written in old DB will not work.</a:t>
                </a:r>
              </a:p>
            </p:txBody>
          </p:sp>
          <p:sp>
            <p:nvSpPr>
              <p:cNvPr id="40" name="TextBox 55"/>
              <p:cNvSpPr txBox="1"/>
              <p:nvPr/>
            </p:nvSpPr>
            <p:spPr>
              <a:xfrm>
                <a:off x="2166794" y="1742858"/>
                <a:ext cx="2311378"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IN" sz="1600" b="1" dirty="0">
                  <a:solidFill>
                    <a:schemeClr val="tx1">
                      <a:lumMod val="85000"/>
                      <a:lumOff val="15000"/>
                    </a:schemeClr>
                  </a:solidFill>
                </a:endParaRPr>
              </a:p>
            </p:txBody>
          </p:sp>
        </p:grpSp>
        <p:sp>
          <p:nvSpPr>
            <p:cNvPr id="22" name="Rectangle 21"/>
            <p:cNvSpPr/>
            <p:nvPr/>
          </p:nvSpPr>
          <p:spPr>
            <a:xfrm>
              <a:off x="2827125" y="2603904"/>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DB specific hints provided to system to indicate indexes.</a:t>
              </a:r>
            </a:p>
          </p:txBody>
        </p:sp>
        <p:sp>
          <p:nvSpPr>
            <p:cNvPr id="23" name="Rectangle 22"/>
            <p:cNvSpPr/>
            <p:nvPr/>
          </p:nvSpPr>
          <p:spPr>
            <a:xfrm>
              <a:off x="2730142" y="3348841"/>
              <a:ext cx="3521081" cy="955914"/>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When we read data from DB in non-sorted form and perform a Spurious Data.</a:t>
              </a:r>
            </a:p>
          </p:txBody>
        </p:sp>
        <p:sp>
          <p:nvSpPr>
            <p:cNvPr id="24" name="Rectangle 23"/>
            <p:cNvSpPr/>
            <p:nvPr/>
          </p:nvSpPr>
          <p:spPr>
            <a:xfrm>
              <a:off x="2827125" y="4454769"/>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table.</a:t>
              </a:r>
            </a:p>
          </p:txBody>
        </p:sp>
        <p:sp>
          <p:nvSpPr>
            <p:cNvPr id="25" name="Rectangle 24"/>
            <p:cNvSpPr/>
            <p:nvPr/>
          </p:nvSpPr>
          <p:spPr>
            <a:xfrm>
              <a:off x="2827125" y="5352104"/>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a:t>    </a:t>
              </a:r>
              <a:r>
                <a:rPr lang="en-US" sz="1800" dirty="0">
                  <a:solidFill>
                    <a:schemeClr val="bg1"/>
                  </a:solidFill>
                </a:rPr>
                <a:t>Checks to DB specific Secondary index</a:t>
              </a:r>
            </a:p>
          </p:txBody>
        </p:sp>
        <p:sp>
          <p:nvSpPr>
            <p:cNvPr id="26" name="Freeform 25"/>
            <p:cNvSpPr>
              <a:spLocks/>
            </p:cNvSpPr>
            <p:nvPr/>
          </p:nvSpPr>
          <p:spPr bwMode="auto">
            <a:xfrm>
              <a:off x="8213402" y="1243978"/>
              <a:ext cx="993915" cy="24699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7" name="Group 26"/>
            <p:cNvGrpSpPr/>
            <p:nvPr/>
          </p:nvGrpSpPr>
          <p:grpSpPr>
            <a:xfrm>
              <a:off x="7320128" y="1462187"/>
              <a:ext cx="2813234" cy="4866301"/>
              <a:chOff x="7675418" y="1565016"/>
              <a:chExt cx="2488638" cy="4590465"/>
            </a:xfrm>
            <a:effectLst>
              <a:outerShdw blurRad="254000" dist="127000" dir="10800000" algn="r" rotWithShape="0">
                <a:prstClr val="black">
                  <a:alpha val="49000"/>
                </a:prstClr>
              </a:outerShdw>
            </a:effectLst>
          </p:grpSpPr>
          <p:sp>
            <p:nvSpPr>
              <p:cNvPr id="30" name="Rectangle 29"/>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p:cNvSpPr>
                <a:spLocks/>
              </p:cNvSpPr>
              <p:nvPr/>
            </p:nvSpPr>
            <p:spPr bwMode="auto">
              <a:xfrm>
                <a:off x="8070784" y="4185824"/>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p:cNvSpPr>
                <a:spLocks/>
              </p:cNvSpPr>
              <p:nvPr/>
            </p:nvSpPr>
            <p:spPr bwMode="auto">
              <a:xfrm>
                <a:off x="8089977" y="4665346"/>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28" name="Freeform 27"/>
            <p:cNvSpPr>
              <a:spLocks/>
            </p:cNvSpPr>
            <p:nvPr/>
          </p:nvSpPr>
          <p:spPr bwMode="auto">
            <a:xfrm>
              <a:off x="8438867" y="720931"/>
              <a:ext cx="474627" cy="553731"/>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Multiply 28"/>
            <p:cNvSpPr/>
            <p:nvPr/>
          </p:nvSpPr>
          <p:spPr>
            <a:xfrm>
              <a:off x="2001069" y="1484259"/>
              <a:ext cx="701775" cy="96026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a:spLocks/>
          </p:cNvSpPr>
          <p:nvPr/>
        </p:nvSpPr>
        <p:spPr bwMode="auto">
          <a:xfrm>
            <a:off x="1701924" y="3690865"/>
            <a:ext cx="472452" cy="51596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p:cNvSpPr>
            <a:spLocks/>
          </p:cNvSpPr>
          <p:nvPr/>
        </p:nvSpPr>
        <p:spPr bwMode="auto">
          <a:xfrm>
            <a:off x="1777075" y="3639011"/>
            <a:ext cx="519935" cy="567824"/>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Multiply 47"/>
          <p:cNvSpPr/>
          <p:nvPr/>
        </p:nvSpPr>
        <p:spPr>
          <a:xfrm>
            <a:off x="1733736" y="4370635"/>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a:spLocks/>
          </p:cNvSpPr>
          <p:nvPr/>
        </p:nvSpPr>
        <p:spPr bwMode="auto">
          <a:xfrm>
            <a:off x="1841837" y="2792884"/>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Code Inspector ( SCI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35448" y="1204521"/>
            <a:ext cx="11454548" cy="644171"/>
          </a:xfrm>
          <a:prstGeom prst="rect">
            <a:avLst/>
          </a:prstGeom>
        </p:spPr>
        <p:txBody>
          <a:bodyPr wrap="square">
            <a:spAutoFit/>
          </a:bodyPr>
          <a:lstStyle/>
          <a:p>
            <a:r>
              <a:rPr lang="en-US" sz="1800" dirty="0">
                <a:solidFill>
                  <a:schemeClr val="bg1"/>
                </a:solidFill>
              </a:rPr>
              <a:t>The </a:t>
            </a:r>
            <a:r>
              <a:rPr lang="en-US" sz="1800" b="1" dirty="0">
                <a:solidFill>
                  <a:schemeClr val="bg1"/>
                </a:solidFill>
              </a:rPr>
              <a:t>Code Inspector</a:t>
            </a:r>
            <a:r>
              <a:rPr lang="en-US" sz="1800" dirty="0">
                <a:solidFill>
                  <a:schemeClr val="bg1"/>
                </a:solidFill>
              </a:rPr>
              <a:t> is a tool for checking Repository objects. Using the </a:t>
            </a:r>
            <a:r>
              <a:rPr lang="en-US" sz="1800" b="1" dirty="0">
                <a:solidFill>
                  <a:schemeClr val="bg1"/>
                </a:solidFill>
              </a:rPr>
              <a:t>Code Inspector</a:t>
            </a:r>
            <a:r>
              <a:rPr lang="en-US" sz="1800" dirty="0">
                <a:solidFill>
                  <a:schemeClr val="bg1"/>
                </a:solidFill>
              </a:rPr>
              <a:t>, we can check individual objects or sets of objects for performance, security, syntax, and adherence to name conventions.</a:t>
            </a:r>
          </a:p>
        </p:txBody>
      </p:sp>
      <p:pic>
        <p:nvPicPr>
          <p:cNvPr id="7" name="Picture 6"/>
          <p:cNvPicPr>
            <a:picLocks noChangeAspect="1"/>
          </p:cNvPicPr>
          <p:nvPr/>
        </p:nvPicPr>
        <p:blipFill>
          <a:blip r:embed="rId3"/>
          <a:stretch>
            <a:fillRect/>
          </a:stretch>
        </p:blipFill>
        <p:spPr>
          <a:xfrm>
            <a:off x="469380" y="2060848"/>
            <a:ext cx="10017520" cy="4224869"/>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Test Cockpit ( ATC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81909" y="980728"/>
            <a:ext cx="11113103" cy="923330"/>
          </a:xfrm>
          <a:prstGeom prst="rect">
            <a:avLst/>
          </a:prstGeom>
        </p:spPr>
        <p:txBody>
          <a:bodyPr wrap="square">
            <a:spAutoFit/>
          </a:bodyPr>
          <a:lstStyle/>
          <a:p>
            <a:r>
              <a:rPr lang="en-US" sz="1800" dirty="0">
                <a:solidFill>
                  <a:schemeClr val="bg1"/>
                </a:solidFill>
              </a:rPr>
              <a:t>ABAP Test Cockpit (</a:t>
            </a:r>
            <a:r>
              <a:rPr lang="en-US" sz="1800" b="1" dirty="0">
                <a:solidFill>
                  <a:schemeClr val="bg1"/>
                </a:solidFill>
              </a:rPr>
              <a:t>ATC</a:t>
            </a:r>
            <a:r>
              <a:rPr lang="en-US" sz="1800" dirty="0">
                <a:solidFill>
                  <a:schemeClr val="bg1"/>
                </a:solidFill>
              </a:rPr>
              <a:t>) is an </a:t>
            </a:r>
            <a:r>
              <a:rPr lang="en-US" sz="1800" b="1" dirty="0">
                <a:solidFill>
                  <a:schemeClr val="bg1"/>
                </a:solidFill>
              </a:rPr>
              <a:t>SAP</a:t>
            </a:r>
            <a:r>
              <a:rPr lang="en-US" sz="1800" dirty="0">
                <a:solidFill>
                  <a:schemeClr val="bg1"/>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p>
        </p:txBody>
      </p:sp>
      <p:sp>
        <p:nvSpPr>
          <p:cNvPr id="7" name="Oval 6">
            <a:extLst>
              <a:ext uri="{FF2B5EF4-FFF2-40B4-BE49-F238E27FC236}">
                <a16:creationId xmlns="" xmlns:a16="http://schemas.microsoft.com/office/drawing/2014/main" id="{8BDC5455-D2E3-4A1A-98C8-296485731E1D}"/>
              </a:ext>
            </a:extLst>
          </p:cNvPr>
          <p:cNvSpPr/>
          <p:nvPr/>
        </p:nvSpPr>
        <p:spPr>
          <a:xfrm>
            <a:off x="1341884" y="2919578"/>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27">
            <a:extLst>
              <a:ext uri="{FF2B5EF4-FFF2-40B4-BE49-F238E27FC236}">
                <a16:creationId xmlns="" xmlns:a16="http://schemas.microsoft.com/office/drawing/2014/main" id="{255119FB-DD8D-4611-992D-4B2C53067F4C}"/>
              </a:ext>
            </a:extLst>
          </p:cNvPr>
          <p:cNvSpPr/>
          <p:nvPr/>
        </p:nvSpPr>
        <p:spPr>
          <a:xfrm>
            <a:off x="2764297" y="2919578"/>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 xmlns:a16="http://schemas.microsoft.com/office/drawing/2014/main" id="{E9D60B4C-D4E5-4474-A2CB-90B7C21A7A30}"/>
              </a:ext>
            </a:extLst>
          </p:cNvPr>
          <p:cNvSpPr/>
          <p:nvPr/>
        </p:nvSpPr>
        <p:spPr>
          <a:xfrm>
            <a:off x="1687675" y="3265360"/>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4">
            <a:extLst>
              <a:ext uri="{FF2B5EF4-FFF2-40B4-BE49-F238E27FC236}">
                <a16:creationId xmlns="" xmlns:a16="http://schemas.microsoft.com/office/drawing/2014/main" id="{08256C70-FF62-46FE-A019-337CD402AEEC}"/>
              </a:ext>
            </a:extLst>
          </p:cNvPr>
          <p:cNvSpPr/>
          <p:nvPr/>
        </p:nvSpPr>
        <p:spPr>
          <a:xfrm>
            <a:off x="2764297" y="2010886"/>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C5D65049-E553-44C5-8959-A3D9AB1E2EB3}"/>
              </a:ext>
            </a:extLst>
          </p:cNvPr>
          <p:cNvGrpSpPr/>
          <p:nvPr/>
        </p:nvGrpSpPr>
        <p:grpSpPr>
          <a:xfrm>
            <a:off x="2667906" y="1917429"/>
            <a:ext cx="173985" cy="4261168"/>
            <a:chOff x="2237993" y="928247"/>
            <a:chExt cx="192783" cy="5001506"/>
          </a:xfrm>
          <a:solidFill>
            <a:schemeClr val="accent5"/>
          </a:solidFill>
        </p:grpSpPr>
        <p:sp>
          <p:nvSpPr>
            <p:cNvPr id="13" name="Oval 12">
              <a:extLst>
                <a:ext uri="{FF2B5EF4-FFF2-40B4-BE49-F238E27FC236}">
                  <a16:creationId xmlns=""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Oval 14">
            <a:extLst>
              <a:ext uri="{FF2B5EF4-FFF2-40B4-BE49-F238E27FC236}">
                <a16:creationId xmlns="" xmlns:a16="http://schemas.microsoft.com/office/drawing/2014/main" id="{028E5934-00C8-4427-9219-F745281B751B}"/>
              </a:ext>
            </a:extLst>
          </p:cNvPr>
          <p:cNvSpPr/>
          <p:nvPr/>
        </p:nvSpPr>
        <p:spPr>
          <a:xfrm>
            <a:off x="4474928" y="272742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9">
            <a:extLst>
              <a:ext uri="{FF2B5EF4-FFF2-40B4-BE49-F238E27FC236}">
                <a16:creationId xmlns="" xmlns:a16="http://schemas.microsoft.com/office/drawing/2014/main" id="{C9099170-C9A8-47CB-90E9-B37765C8689E}"/>
              </a:ext>
            </a:extLst>
          </p:cNvPr>
          <p:cNvSpPr/>
          <p:nvPr/>
        </p:nvSpPr>
        <p:spPr>
          <a:xfrm>
            <a:off x="5761523" y="1900845"/>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1">
            <a:extLst>
              <a:ext uri="{FF2B5EF4-FFF2-40B4-BE49-F238E27FC236}">
                <a16:creationId xmlns="" xmlns:a16="http://schemas.microsoft.com/office/drawing/2014/main" id="{D2BA3B8B-3EBE-446B-A9C7-EF625EDE9FCA}"/>
              </a:ext>
            </a:extLst>
          </p:cNvPr>
          <p:cNvSpPr/>
          <p:nvPr/>
        </p:nvSpPr>
        <p:spPr>
          <a:xfrm>
            <a:off x="5761524" y="6110639"/>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3">
            <a:extLst>
              <a:ext uri="{FF2B5EF4-FFF2-40B4-BE49-F238E27FC236}">
                <a16:creationId xmlns="" xmlns:a16="http://schemas.microsoft.com/office/drawing/2014/main" id="{3F8E9C6A-60BD-4B68-9CE8-01E1B25247BC}"/>
              </a:ext>
            </a:extLst>
          </p:cNvPr>
          <p:cNvSpPr/>
          <p:nvPr/>
        </p:nvSpPr>
        <p:spPr>
          <a:xfrm>
            <a:off x="6251717" y="2953294"/>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4">
            <a:extLst>
              <a:ext uri="{FF2B5EF4-FFF2-40B4-BE49-F238E27FC236}">
                <a16:creationId xmlns="" xmlns:a16="http://schemas.microsoft.com/office/drawing/2014/main" id="{E2052DC0-CD74-4D52-9B65-57DB28883222}"/>
              </a:ext>
            </a:extLst>
          </p:cNvPr>
          <p:cNvSpPr/>
          <p:nvPr/>
        </p:nvSpPr>
        <p:spPr>
          <a:xfrm>
            <a:off x="6251718" y="5058191"/>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5">
            <a:extLst>
              <a:ext uri="{FF2B5EF4-FFF2-40B4-BE49-F238E27FC236}">
                <a16:creationId xmlns="" xmlns:a16="http://schemas.microsoft.com/office/drawing/2014/main" id="{D5FECCD2-1256-4A53-B73B-0B87F7B30255}"/>
              </a:ext>
            </a:extLst>
          </p:cNvPr>
          <p:cNvSpPr/>
          <p:nvPr/>
        </p:nvSpPr>
        <p:spPr>
          <a:xfrm>
            <a:off x="6638217" y="4005742"/>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 xmlns:a16="http://schemas.microsoft.com/office/drawing/2014/main" id="{29892263-132A-4414-8B5C-DE6E1CBBF7D9}"/>
              </a:ext>
            </a:extLst>
          </p:cNvPr>
          <p:cNvSpPr/>
          <p:nvPr/>
        </p:nvSpPr>
        <p:spPr>
          <a:xfrm>
            <a:off x="5217545" y="19385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 xmlns:a16="http://schemas.microsoft.com/office/drawing/2014/main" id="{27A7B0D4-A0CF-4A37-B686-3E835C84D3F1}"/>
              </a:ext>
            </a:extLst>
          </p:cNvPr>
          <p:cNvSpPr/>
          <p:nvPr/>
        </p:nvSpPr>
        <p:spPr>
          <a:xfrm>
            <a:off x="5217545" y="6162890"/>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 xmlns:a16="http://schemas.microsoft.com/office/drawing/2014/main" id="{5DEE3D83-AADE-40B3-B987-D093C6FEC727}"/>
              </a:ext>
            </a:extLst>
          </p:cNvPr>
          <p:cNvSpPr/>
          <p:nvPr/>
        </p:nvSpPr>
        <p:spPr>
          <a:xfrm>
            <a:off x="5729170" y="3005545"/>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 xmlns:a16="http://schemas.microsoft.com/office/drawing/2014/main" id="{569547C7-EB36-490A-9D7C-8C0CBDDDFA06}"/>
              </a:ext>
            </a:extLst>
          </p:cNvPr>
          <p:cNvSpPr/>
          <p:nvPr/>
        </p:nvSpPr>
        <p:spPr>
          <a:xfrm>
            <a:off x="5729170" y="511044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 xmlns:a16="http://schemas.microsoft.com/office/drawing/2014/main" id="{EB782FF7-1B43-4572-AC63-F620D8DDA9CA}"/>
              </a:ext>
            </a:extLst>
          </p:cNvPr>
          <p:cNvSpPr/>
          <p:nvPr/>
        </p:nvSpPr>
        <p:spPr>
          <a:xfrm>
            <a:off x="6122076" y="40579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 xmlns:a16="http://schemas.microsoft.com/office/drawing/2014/main" id="{CE41E48C-B6A0-4004-A3F4-EACA3F5EB8CD}"/>
              </a:ext>
            </a:extLst>
          </p:cNvPr>
          <p:cNvSpPr/>
          <p:nvPr/>
        </p:nvSpPr>
        <p:spPr>
          <a:xfrm>
            <a:off x="4474928" y="584931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7C3E7E4A-6732-420C-9B11-EF39532025A7}"/>
              </a:ext>
            </a:extLst>
          </p:cNvPr>
          <p:cNvSpPr/>
          <p:nvPr/>
        </p:nvSpPr>
        <p:spPr>
          <a:xfrm>
            <a:off x="4936746" y="5068842"/>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 xmlns:a16="http://schemas.microsoft.com/office/drawing/2014/main" id="{E2D257B5-2D7A-4EDF-A1B5-F8F4562AF463}"/>
              </a:ext>
            </a:extLst>
          </p:cNvPr>
          <p:cNvSpPr/>
          <p:nvPr/>
        </p:nvSpPr>
        <p:spPr>
          <a:xfrm>
            <a:off x="4936746" y="3507897"/>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 xmlns:a16="http://schemas.microsoft.com/office/drawing/2014/main" id="{EBE11B83-E713-4F5F-8699-5C37372F972E}"/>
              </a:ext>
            </a:extLst>
          </p:cNvPr>
          <p:cNvSpPr/>
          <p:nvPr/>
        </p:nvSpPr>
        <p:spPr>
          <a:xfrm>
            <a:off x="5047582" y="428836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 xmlns:a16="http://schemas.microsoft.com/office/drawing/2014/main" id="{80B44335-AB22-4669-AC9B-1929B0F54470}"/>
              </a:ext>
            </a:extLst>
          </p:cNvPr>
          <p:cNvCxnSpPr/>
          <p:nvPr/>
        </p:nvCxnSpPr>
        <p:spPr>
          <a:xfrm flipV="1">
            <a:off x="4767495" y="2498739"/>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2BAF8865-90F3-4582-9F45-6A6229B7BA39}"/>
              </a:ext>
            </a:extLst>
          </p:cNvPr>
          <p:cNvCxnSpPr>
            <a:cxnSpLocks/>
          </p:cNvCxnSpPr>
          <p:nvPr/>
        </p:nvCxnSpPr>
        <p:spPr>
          <a:xfrm flipV="1">
            <a:off x="5228635" y="3460436"/>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B0B24587-7100-4191-9481-042D6CF89318}"/>
              </a:ext>
            </a:extLst>
          </p:cNvPr>
          <p:cNvCxnSpPr>
            <a:cxnSpLocks/>
          </p:cNvCxnSpPr>
          <p:nvPr/>
        </p:nvCxnSpPr>
        <p:spPr>
          <a:xfrm>
            <a:off x="5380820" y="4408694"/>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E38C65E-C113-4694-A73C-E498FC8BC494}"/>
              </a:ext>
            </a:extLst>
          </p:cNvPr>
          <p:cNvCxnSpPr/>
          <p:nvPr/>
        </p:nvCxnSpPr>
        <p:spPr>
          <a:xfrm>
            <a:off x="4767495" y="6093574"/>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6C7BC7AC-E2AB-4B34-8867-58871B22213B}"/>
              </a:ext>
            </a:extLst>
          </p:cNvPr>
          <p:cNvCxnSpPr>
            <a:cxnSpLocks/>
          </p:cNvCxnSpPr>
          <p:nvPr/>
        </p:nvCxnSpPr>
        <p:spPr>
          <a:xfrm>
            <a:off x="5228635" y="5261942"/>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D4911ED3-7FDF-4704-B3AD-0B4102D9F7EB}"/>
              </a:ext>
            </a:extLst>
          </p:cNvPr>
          <p:cNvSpPr txBox="1"/>
          <p:nvPr/>
        </p:nvSpPr>
        <p:spPr>
          <a:xfrm>
            <a:off x="2033591" y="4183259"/>
            <a:ext cx="1456457" cy="387798"/>
          </a:xfrm>
          <a:prstGeom prst="rect">
            <a:avLst/>
          </a:prstGeom>
          <a:noFill/>
        </p:spPr>
        <p:txBody>
          <a:bodyPr wrap="square" lIns="0" tIns="0" rIns="0" bIns="0" rtlCol="0" anchor="ctr">
            <a:spAutoFit/>
          </a:bodyPr>
          <a:lstStyle/>
          <a:p>
            <a:pPr algn="ctr">
              <a:lnSpc>
                <a:spcPct val="90000"/>
              </a:lnSpc>
            </a:pPr>
            <a:r>
              <a:rPr lang="en-US" sz="28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p>
        </p:txBody>
      </p:sp>
      <p:grpSp>
        <p:nvGrpSpPr>
          <p:cNvPr id="36" name="Group 35">
            <a:extLst>
              <a:ext uri="{FF2B5EF4-FFF2-40B4-BE49-F238E27FC236}">
                <a16:creationId xmlns="" xmlns:a16="http://schemas.microsoft.com/office/drawing/2014/main" id="{9BB1F75C-8E2B-4CF9-BA99-DA5507EBF5E3}"/>
              </a:ext>
            </a:extLst>
          </p:cNvPr>
          <p:cNvGrpSpPr/>
          <p:nvPr/>
        </p:nvGrpSpPr>
        <p:grpSpPr>
          <a:xfrm>
            <a:off x="5415542" y="2136582"/>
            <a:ext cx="292771" cy="276370"/>
            <a:chOff x="-1557338" y="1200150"/>
            <a:chExt cx="2151063" cy="2151063"/>
          </a:xfrm>
          <a:solidFill>
            <a:schemeClr val="bg1"/>
          </a:solidFill>
        </p:grpSpPr>
        <p:sp>
          <p:nvSpPr>
            <p:cNvPr id="37" name="Freeform 5">
              <a:extLst>
                <a:ext uri="{FF2B5EF4-FFF2-40B4-BE49-F238E27FC236}">
                  <a16:creationId xmlns=""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6">
              <a:extLst>
                <a:ext uri="{FF2B5EF4-FFF2-40B4-BE49-F238E27FC236}">
                  <a16:creationId xmlns=""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7">
              <a:extLst>
                <a:ext uri="{FF2B5EF4-FFF2-40B4-BE49-F238E27FC236}">
                  <a16:creationId xmlns=""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
              <a:extLst>
                <a:ext uri="{FF2B5EF4-FFF2-40B4-BE49-F238E27FC236}">
                  <a16:creationId xmlns=""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9">
              <a:extLst>
                <a:ext uri="{FF2B5EF4-FFF2-40B4-BE49-F238E27FC236}">
                  <a16:creationId xmlns=""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10">
              <a:extLst>
                <a:ext uri="{FF2B5EF4-FFF2-40B4-BE49-F238E27FC236}">
                  <a16:creationId xmlns=""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1">
              <a:extLst>
                <a:ext uri="{FF2B5EF4-FFF2-40B4-BE49-F238E27FC236}">
                  <a16:creationId xmlns=""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2">
              <a:extLst>
                <a:ext uri="{FF2B5EF4-FFF2-40B4-BE49-F238E27FC236}">
                  <a16:creationId xmlns=""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8" name="Freeform 18">
            <a:extLst>
              <a:ext uri="{FF2B5EF4-FFF2-40B4-BE49-F238E27FC236}">
                <a16:creationId xmlns="" xmlns:a16="http://schemas.microsoft.com/office/drawing/2014/main" id="{8071EDC3-BE15-4DF6-9621-EED01DA7AA74}"/>
              </a:ext>
            </a:extLst>
          </p:cNvPr>
          <p:cNvSpPr>
            <a:spLocks noEditPoints="1"/>
          </p:cNvSpPr>
          <p:nvPr/>
        </p:nvSpPr>
        <p:spPr bwMode="auto">
          <a:xfrm>
            <a:off x="5412575" y="6357921"/>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9" name="Group 48">
            <a:extLst>
              <a:ext uri="{FF2B5EF4-FFF2-40B4-BE49-F238E27FC236}">
                <a16:creationId xmlns="" xmlns:a16="http://schemas.microsoft.com/office/drawing/2014/main" id="{050BE53C-AEB9-4828-854F-15B1827811E0}"/>
              </a:ext>
            </a:extLst>
          </p:cNvPr>
          <p:cNvGrpSpPr/>
          <p:nvPr/>
        </p:nvGrpSpPr>
        <p:grpSpPr>
          <a:xfrm>
            <a:off x="5942933" y="3244215"/>
            <a:ext cx="264311" cy="207099"/>
            <a:chOff x="-4900613" y="885825"/>
            <a:chExt cx="5815013" cy="4826000"/>
          </a:xfrm>
          <a:solidFill>
            <a:schemeClr val="bg1"/>
          </a:solidFill>
        </p:grpSpPr>
        <p:sp>
          <p:nvSpPr>
            <p:cNvPr id="50" name="Freeform 22">
              <a:extLst>
                <a:ext uri="{FF2B5EF4-FFF2-40B4-BE49-F238E27FC236}">
                  <a16:creationId xmlns=""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3">
              <a:extLst>
                <a:ext uri="{FF2B5EF4-FFF2-40B4-BE49-F238E27FC236}">
                  <a16:creationId xmlns=""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4">
              <a:extLst>
                <a:ext uri="{FF2B5EF4-FFF2-40B4-BE49-F238E27FC236}">
                  <a16:creationId xmlns=""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3" name="Group 52">
            <a:extLst>
              <a:ext uri="{FF2B5EF4-FFF2-40B4-BE49-F238E27FC236}">
                <a16:creationId xmlns="" xmlns:a16="http://schemas.microsoft.com/office/drawing/2014/main" id="{6F82BE04-2E15-4589-B709-43DC87F858D6}"/>
              </a:ext>
            </a:extLst>
          </p:cNvPr>
          <p:cNvGrpSpPr/>
          <p:nvPr/>
        </p:nvGrpSpPr>
        <p:grpSpPr>
          <a:xfrm>
            <a:off x="6307368" y="4246741"/>
            <a:ext cx="315701" cy="292139"/>
            <a:chOff x="973138" y="4927600"/>
            <a:chExt cx="642937" cy="630238"/>
          </a:xfrm>
          <a:solidFill>
            <a:schemeClr val="bg1"/>
          </a:solidFill>
        </p:grpSpPr>
        <p:sp>
          <p:nvSpPr>
            <p:cNvPr id="54" name="Freeform 28">
              <a:extLst>
                <a:ext uri="{FF2B5EF4-FFF2-40B4-BE49-F238E27FC236}">
                  <a16:creationId xmlns=""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9">
              <a:extLst>
                <a:ext uri="{FF2B5EF4-FFF2-40B4-BE49-F238E27FC236}">
                  <a16:creationId xmlns=""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30">
              <a:extLst>
                <a:ext uri="{FF2B5EF4-FFF2-40B4-BE49-F238E27FC236}">
                  <a16:creationId xmlns=""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7" name="Group 56">
            <a:extLst>
              <a:ext uri="{FF2B5EF4-FFF2-40B4-BE49-F238E27FC236}">
                <a16:creationId xmlns="" xmlns:a16="http://schemas.microsoft.com/office/drawing/2014/main" id="{B1B868E2-2C8B-43B8-B1A5-C8C20F3F5E4A}"/>
              </a:ext>
            </a:extLst>
          </p:cNvPr>
          <p:cNvGrpSpPr/>
          <p:nvPr/>
        </p:nvGrpSpPr>
        <p:grpSpPr>
          <a:xfrm>
            <a:off x="5925746" y="5307020"/>
            <a:ext cx="295336" cy="278825"/>
            <a:chOff x="-5040313" y="522288"/>
            <a:chExt cx="5791201" cy="5791201"/>
          </a:xfrm>
          <a:solidFill>
            <a:schemeClr val="bg1"/>
          </a:solidFill>
        </p:grpSpPr>
        <p:sp>
          <p:nvSpPr>
            <p:cNvPr id="58" name="Freeform 34">
              <a:extLst>
                <a:ext uri="{FF2B5EF4-FFF2-40B4-BE49-F238E27FC236}">
                  <a16:creationId xmlns=""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5">
              <a:extLst>
                <a:ext uri="{FF2B5EF4-FFF2-40B4-BE49-F238E27FC236}">
                  <a16:creationId xmlns=""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6">
              <a:extLst>
                <a:ext uri="{FF2B5EF4-FFF2-40B4-BE49-F238E27FC236}">
                  <a16:creationId xmlns=""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7">
              <a:extLst>
                <a:ext uri="{FF2B5EF4-FFF2-40B4-BE49-F238E27FC236}">
                  <a16:creationId xmlns=""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TextBox 61">
            <a:extLst>
              <a:ext uri="{FF2B5EF4-FFF2-40B4-BE49-F238E27FC236}">
                <a16:creationId xmlns="" xmlns:a16="http://schemas.microsoft.com/office/drawing/2014/main" id="{139D4BD6-CD61-417C-9924-AF5B83739C17}"/>
              </a:ext>
            </a:extLst>
          </p:cNvPr>
          <p:cNvSpPr txBox="1"/>
          <p:nvPr/>
        </p:nvSpPr>
        <p:spPr>
          <a:xfrm>
            <a:off x="6426501" y="2095051"/>
            <a:ext cx="4956485"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extBox 62">
            <a:extLst>
              <a:ext uri="{FF2B5EF4-FFF2-40B4-BE49-F238E27FC236}">
                <a16:creationId xmlns="" xmlns:a16="http://schemas.microsoft.com/office/drawing/2014/main" id="{AD35C536-EC12-4B1E-B327-ED0FF2CF2EEA}"/>
              </a:ext>
            </a:extLst>
          </p:cNvPr>
          <p:cNvSpPr txBox="1"/>
          <p:nvPr/>
        </p:nvSpPr>
        <p:spPr>
          <a:xfrm>
            <a:off x="6481921" y="6346410"/>
            <a:ext cx="169918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4" name="TextBox 63">
            <a:extLst>
              <a:ext uri="{FF2B5EF4-FFF2-40B4-BE49-F238E27FC236}">
                <a16:creationId xmlns="" xmlns:a16="http://schemas.microsoft.com/office/drawing/2014/main" id="{E6E50298-77AB-4717-ACA5-9DB8BADE0FBF}"/>
              </a:ext>
            </a:extLst>
          </p:cNvPr>
          <p:cNvSpPr txBox="1"/>
          <p:nvPr/>
        </p:nvSpPr>
        <p:spPr>
          <a:xfrm>
            <a:off x="6897558" y="3189065"/>
            <a:ext cx="391773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 xmlns:a16="http://schemas.microsoft.com/office/drawing/2014/main" id="{5A0364C0-C5A4-4D8C-BF18-E742FF0BB463}"/>
              </a:ext>
            </a:extLst>
          </p:cNvPr>
          <p:cNvSpPr txBox="1"/>
          <p:nvPr/>
        </p:nvSpPr>
        <p:spPr>
          <a:xfrm>
            <a:off x="6897558" y="5293962"/>
            <a:ext cx="165429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 xmlns:a16="http://schemas.microsoft.com/office/drawing/2014/main" id="{FDE1EF55-4A64-4155-8BFE-1338EF03D6AA}"/>
              </a:ext>
            </a:extLst>
          </p:cNvPr>
          <p:cNvSpPr txBox="1"/>
          <p:nvPr/>
        </p:nvSpPr>
        <p:spPr>
          <a:xfrm>
            <a:off x="7303958" y="4241513"/>
            <a:ext cx="24926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557908" y="1279145"/>
            <a:ext cx="8753368" cy="5066762"/>
          </a:xfrm>
          <a:prstGeom prst="rect">
            <a:avLst/>
          </a:prstGeom>
          <a:noFill/>
          <a:ln>
            <a:noFill/>
          </a:ln>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1052736"/>
            <a:ext cx="11017859" cy="5415845"/>
          </a:xfrm>
          <a:prstGeom prst="rect">
            <a:avLst/>
          </a:prstGeom>
          <a:noFill/>
          <a:ln>
            <a:noFill/>
          </a:ln>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Architecture of SAP Material Table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Image result for simplified model s4hana">
            <a:extLst>
              <a:ext uri="{FF2B5EF4-FFF2-40B4-BE49-F238E27FC236}">
                <a16:creationId xmlns="" xmlns:a16="http://schemas.microsoft.com/office/drawing/2014/main" id="{AD595837-C656-409C-BFE3-C255462DC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9318</TotalTime>
  <Words>437</Words>
  <Application>Microsoft Office PowerPoint</Application>
  <PresentationFormat>Custom</PresentationFormat>
  <Paragraphs>114</Paragraphs>
  <Slides>19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Arial Black</vt:lpstr>
      <vt:lpstr>Arial Bold</vt:lpstr>
      <vt:lpstr>Calibri</vt:lpstr>
      <vt:lpstr>Calibri Light</vt:lpstr>
      <vt:lpstr>Cooper Black</vt:lpstr>
      <vt:lpstr>Open Sans</vt:lpstr>
      <vt:lpstr>Patua One</vt:lpstr>
      <vt:lpstr>Segoe UI</vt:lpstr>
      <vt:lpstr>Segoe UI Bold</vt:lpstr>
      <vt:lpstr>Wingdings</vt:lpstr>
      <vt:lpstr>Office Theme</vt:lpstr>
      <vt:lpstr>ABAP on Hana s/4 Hana Training</vt:lpstr>
      <vt:lpstr>Agenda – Day 4</vt:lpstr>
      <vt:lpstr>Migration to HANA </vt:lpstr>
      <vt:lpstr>Any Database to HANA Database</vt:lpstr>
      <vt:lpstr>SAP Code Inspector ( SCI )</vt:lpstr>
      <vt:lpstr>ABAP Test Cockpit ( ATC )</vt:lpstr>
      <vt:lpstr>SAP ERP Evolution</vt:lpstr>
      <vt:lpstr>SAP ERP Evolution</vt:lpstr>
      <vt:lpstr>Architecture of SAP Material Table </vt:lpstr>
      <vt:lpstr>What About My Custom Code</vt:lpstr>
      <vt:lpstr>Custom Code Adaptation System</vt:lpstr>
      <vt:lpstr>Adapting Custom Code in system</vt:lpstr>
      <vt:lpstr>Custom Code Conversion Process </vt:lpstr>
      <vt:lpstr>S/4 HANA CODE Conversion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264</cp:revision>
  <dcterms:created xsi:type="dcterms:W3CDTF">2013-09-12T13:05:01Z</dcterms:created>
  <dcterms:modified xsi:type="dcterms:W3CDTF">2021-09-08T07:14:02Z</dcterms:modified>
</cp:coreProperties>
</file>